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sldIdLst>
    <p:sldId id="307" r:id="rId2"/>
    <p:sldId id="266" r:id="rId3"/>
    <p:sldId id="308" r:id="rId4"/>
    <p:sldId id="256" r:id="rId5"/>
    <p:sldId id="282" r:id="rId6"/>
    <p:sldId id="260" r:id="rId7"/>
    <p:sldId id="283" r:id="rId8"/>
    <p:sldId id="265" r:id="rId9"/>
    <p:sldId id="284" r:id="rId10"/>
    <p:sldId id="268" r:id="rId11"/>
    <p:sldId id="269" r:id="rId12"/>
    <p:sldId id="285" r:id="rId13"/>
    <p:sldId id="270" r:id="rId14"/>
    <p:sldId id="271" r:id="rId15"/>
    <p:sldId id="286" r:id="rId16"/>
    <p:sldId id="272" r:id="rId17"/>
    <p:sldId id="287" r:id="rId18"/>
    <p:sldId id="273" r:id="rId19"/>
    <p:sldId id="274" r:id="rId20"/>
    <p:sldId id="288" r:id="rId21"/>
    <p:sldId id="275" r:id="rId22"/>
    <p:sldId id="289" r:id="rId23"/>
    <p:sldId id="276" r:id="rId24"/>
    <p:sldId id="290" r:id="rId25"/>
    <p:sldId id="277" r:id="rId26"/>
    <p:sldId id="291" r:id="rId27"/>
    <p:sldId id="278" r:id="rId28"/>
    <p:sldId id="292" r:id="rId29"/>
    <p:sldId id="279" r:id="rId30"/>
    <p:sldId id="293" r:id="rId31"/>
    <p:sldId id="280" r:id="rId32"/>
    <p:sldId id="281"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267" r:id="rId4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34602-457B-449A-8352-B4F6A7732E3B}" type="datetimeFigureOut">
              <a:rPr lang="es-CO" smtClean="0"/>
              <a:t>28/06/2017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951F1-880D-4145-A3A4-CE49FF365927}" type="slidenum">
              <a:rPr lang="es-CO" smtClean="0"/>
              <a:t>‹Nº›</a:t>
            </a:fld>
            <a:endParaRPr lang="es-CO"/>
          </a:p>
        </p:txBody>
      </p:sp>
    </p:spTree>
    <p:extLst>
      <p:ext uri="{BB962C8B-B14F-4D97-AF65-F5344CB8AC3E}">
        <p14:creationId xmlns:p14="http://schemas.microsoft.com/office/powerpoint/2010/main" val="361111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BE1951F1-880D-4145-A3A4-CE49FF365927}" type="slidenum">
              <a:rPr lang="es-CO" smtClean="0"/>
              <a:t>2</a:t>
            </a:fld>
            <a:endParaRPr lang="es-CO"/>
          </a:p>
        </p:txBody>
      </p:sp>
    </p:spTree>
    <p:extLst>
      <p:ext uri="{BB962C8B-B14F-4D97-AF65-F5344CB8AC3E}">
        <p14:creationId xmlns:p14="http://schemas.microsoft.com/office/powerpoint/2010/main" val="121514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6121EB9-6757-4B65-9F8A-749326CD736C}"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68032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812D13-9AD1-4E6B-83E4-3E45B20C1235}"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287518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C4DB4B-D103-4076-A685-0782B13AB9FD}"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6AE46F-67D2-448A-8A0A-D6F9778CDFD8}"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79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296587E6-B1C0-4D60-B9A3-017D263F6968}" type="datetime1">
              <a:rPr lang="es-CO" smtClean="0"/>
              <a:t>28/06/2017</a:t>
            </a:fld>
            <a:endParaRPr lang="es-CO"/>
          </a:p>
        </p:txBody>
      </p:sp>
      <p:sp>
        <p:nvSpPr>
          <p:cNvPr id="6" name="Footer Placeholder 5"/>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228051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F6064B2D-8192-4A98-BC0B-D5B89116F8BB}" type="datetime1">
              <a:rPr lang="es-CO" smtClean="0"/>
              <a:t>28/06/2017</a:t>
            </a:fld>
            <a:endParaRPr lang="es-CO"/>
          </a:p>
        </p:txBody>
      </p:sp>
      <p:sp>
        <p:nvSpPr>
          <p:cNvPr id="6" name="Footer Placeholder 5"/>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6AE46F-67D2-448A-8A0A-D6F9778CDFD8}"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5977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2C2810E-4FBF-46B7-88B4-3CDB53F615CA}" type="datetime1">
              <a:rPr lang="es-CO" smtClean="0"/>
              <a:t>28/06/2017</a:t>
            </a:fld>
            <a:endParaRPr lang="es-CO"/>
          </a:p>
        </p:txBody>
      </p:sp>
      <p:sp>
        <p:nvSpPr>
          <p:cNvPr id="6" name="Footer Placeholder 5"/>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374843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98C438-DDF9-43EF-8B27-8B6FFE33067F}"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1038584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888471-9B2F-4DD9-9F46-FBBFF16DB023}"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179538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D19D32-E819-4BD8-9D76-ED8AAED0A25F}"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12510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F8619DA-7B2D-4CE9-AAE7-21816321EED2}" type="datetime1">
              <a:rPr lang="es-CO" smtClean="0"/>
              <a:t>28/06/2017</a:t>
            </a:fld>
            <a:endParaRPr lang="es-CO"/>
          </a:p>
        </p:txBody>
      </p:sp>
      <p:sp>
        <p:nvSpPr>
          <p:cNvPr id="5" name="Footer Placeholder 4"/>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54971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05E04A8-FB86-4987-8F34-659D52F174C0}" type="datetime1">
              <a:rPr lang="es-CO" smtClean="0"/>
              <a:t>28/06/2017</a:t>
            </a:fld>
            <a:endParaRPr lang="es-CO"/>
          </a:p>
        </p:txBody>
      </p:sp>
      <p:sp>
        <p:nvSpPr>
          <p:cNvPr id="6" name="Footer Placeholder 5"/>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202119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09C656-7EB3-47BF-ADE1-2E19A0161BE0}" type="datetime1">
              <a:rPr lang="es-CO" smtClean="0"/>
              <a:t>28/06/2017</a:t>
            </a:fld>
            <a:endParaRPr lang="es-CO"/>
          </a:p>
        </p:txBody>
      </p:sp>
      <p:sp>
        <p:nvSpPr>
          <p:cNvPr id="8" name="Footer Placeholder 7"/>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185765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5118505-6419-48FA-B65B-54B36B947900}" type="datetime1">
              <a:rPr lang="es-CO" smtClean="0"/>
              <a:t>28/06/2017</a:t>
            </a:fld>
            <a:endParaRPr lang="es-CO"/>
          </a:p>
        </p:txBody>
      </p:sp>
      <p:sp>
        <p:nvSpPr>
          <p:cNvPr id="4" name="Footer Placeholder 3"/>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420339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02A2D-A511-4B04-856E-FD9EA7769160}" type="datetime1">
              <a:rPr lang="es-CO" smtClean="0"/>
              <a:t>28/06/2017</a:t>
            </a:fld>
            <a:endParaRPr lang="es-CO"/>
          </a:p>
        </p:txBody>
      </p:sp>
      <p:sp>
        <p:nvSpPr>
          <p:cNvPr id="3" name="Footer Placeholder 2"/>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137697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BF3D62-7A1F-4290-A6B5-2591FFD90E77}" type="datetime1">
              <a:rPr lang="es-CO" smtClean="0"/>
              <a:t>28/06/2017</a:t>
            </a:fld>
            <a:endParaRPr lang="es-CO"/>
          </a:p>
        </p:txBody>
      </p:sp>
      <p:sp>
        <p:nvSpPr>
          <p:cNvPr id="6" name="Footer Placeholder 5"/>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72109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008AA8-8FA5-4ED3-83B1-DF32CA064307}" type="datetime1">
              <a:rPr lang="es-CO" smtClean="0"/>
              <a:t>28/06/2017</a:t>
            </a:fld>
            <a:endParaRPr lang="es-CO"/>
          </a:p>
        </p:txBody>
      </p:sp>
      <p:sp>
        <p:nvSpPr>
          <p:cNvPr id="6" name="Footer Placeholder 5"/>
          <p:cNvSpPr>
            <a:spLocks noGrp="1"/>
          </p:cNvSpPr>
          <p:nvPr>
            <p:ph type="ftr" sz="quarter" idx="11"/>
          </p:nvPr>
        </p:nvSpPr>
        <p:spPr/>
        <p:txBody>
          <a:bodyPr/>
          <a:lstStyle/>
          <a:p>
            <a:r>
              <a:rPr lang="es-CO" smtClean="0"/>
              <a:t>Asdrubal Luis Alzate Ramirez.  Coordinador programas de Promoción y Prevención. </a:t>
            </a:r>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6AE46F-67D2-448A-8A0A-D6F9778CDFD8}" type="slidenum">
              <a:rPr lang="es-CO" smtClean="0"/>
              <a:t>‹Nº›</a:t>
            </a:fld>
            <a:endParaRPr lang="es-CO"/>
          </a:p>
        </p:txBody>
      </p:sp>
    </p:spTree>
    <p:extLst>
      <p:ext uri="{BB962C8B-B14F-4D97-AF65-F5344CB8AC3E}">
        <p14:creationId xmlns:p14="http://schemas.microsoft.com/office/powerpoint/2010/main" val="97704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0DAD45-FEBB-4B1E-B93B-0DAE0D1904C9}" type="datetime1">
              <a:rPr lang="es-CO" smtClean="0"/>
              <a:t>28/06/2017</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s-CO" smtClean="0"/>
              <a:t>Asdrubal Luis Alzate Ramirez.  Coordinador programas de Promoción y Prevención. </a:t>
            </a:r>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B6AE46F-67D2-448A-8A0A-D6F9778CDFD8}" type="slidenum">
              <a:rPr lang="es-CO" smtClean="0"/>
              <a:t>‹Nº›</a:t>
            </a:fld>
            <a:endParaRPr lang="es-CO"/>
          </a:p>
        </p:txBody>
      </p:sp>
    </p:spTree>
    <p:extLst>
      <p:ext uri="{BB962C8B-B14F-4D97-AF65-F5344CB8AC3E}">
        <p14:creationId xmlns:p14="http://schemas.microsoft.com/office/powerpoint/2010/main" val="250365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64" y="0"/>
            <a:ext cx="8873835" cy="6858000"/>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13366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Vacuna contra la hepatitis B</a:t>
            </a:r>
            <a:br>
              <a:rPr lang="es-CO" dirty="0" smtClean="0"/>
            </a:br>
            <a:endParaRPr lang="es-CO" dirty="0"/>
          </a:p>
        </p:txBody>
      </p:sp>
      <p:sp>
        <p:nvSpPr>
          <p:cNvPr id="3" name="Marcador de contenido 2"/>
          <p:cNvSpPr>
            <a:spLocks noGrp="1"/>
          </p:cNvSpPr>
          <p:nvPr>
            <p:ph idx="1"/>
          </p:nvPr>
        </p:nvSpPr>
        <p:spPr/>
        <p:txBody>
          <a:bodyPr/>
          <a:lstStyle/>
          <a:p>
            <a:r>
              <a:rPr lang="es-CO" dirty="0" smtClean="0"/>
              <a:t>La infección con el virus de la hepatitis B, puede presentarse de forma subclínica o </a:t>
            </a:r>
            <a:r>
              <a:rPr lang="es-CO" dirty="0" err="1" smtClean="0"/>
              <a:t>autolimitada</a:t>
            </a:r>
            <a:r>
              <a:rPr lang="es-CO" dirty="0" smtClean="0"/>
              <a:t> hasta hepatitis o enfermedad fulminante (letal). También se puede presentar de forma crónica y llevar a cirrosis hepática o cáncer de hígado (</a:t>
            </a:r>
            <a:r>
              <a:rPr lang="es-CO" dirty="0" err="1" smtClean="0"/>
              <a:t>hepatocarcinoma</a:t>
            </a:r>
            <a:r>
              <a:rPr lang="es-CO" dirty="0" smtClean="0"/>
              <a:t>). Si la infección es adquirida durante la infancia, es mayor la posibilidad de desarrollar síntomas tempranos y enfermedad crónica. La hepatitis B en su forma aguda, no se diferencia de otros cuadros de hepatitis, inicia con malestar general, anorexia, náuseas, vómito ocasional, fiebre leve y fatiga; algunos pueden tener dolores o inflamaciones articulares, brotes y edemas. Luego pasa a una fase ictérica (la piel y las mucosas se tornan amarillentas) que puede aumentar estos síntomas. </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62633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r>
              <a:rPr lang="es-CO" dirty="0" smtClean="0"/>
              <a:t>La transmisión de la enfermedad se puede dar a través de la sangre (de madre a hijo, por transfusiones, o accidentes de riesgo biológico), en relaciones sexuales no protegidas o por el contacto directo de fluidos contaminados con las mucosas; </a:t>
            </a:r>
            <a:r>
              <a:rPr lang="es-CO" u="sng" dirty="0" smtClean="0">
                <a:solidFill>
                  <a:srgbClr val="FF0000"/>
                </a:solidFill>
              </a:rPr>
              <a:t>no se transmite por el agua, el aire o los alimentos. </a:t>
            </a:r>
            <a:r>
              <a:rPr lang="es-CO" dirty="0" smtClean="0"/>
              <a:t>Si una persona tiene el antígeno de superficie positivo (</a:t>
            </a:r>
            <a:r>
              <a:rPr lang="es-CO" dirty="0" err="1" smtClean="0"/>
              <a:t>AgHBs</a:t>
            </a:r>
            <a:r>
              <a:rPr lang="es-CO" dirty="0" smtClean="0"/>
              <a:t>) es un potencial transmisor, situación que aumenta si tiene el antígeno e positivo. Solo la sangre (suero), saliva, semen y fluidos vaginales son vehículos adecuados para la transmisión. El virus tiene la capacidad de sobrevivir en el ambiente por siete días sobre materiales en los que no se ve contaminación.</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69562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314223" y="993422"/>
            <a:ext cx="7044266" cy="5215467"/>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469016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Vacuna contra el </a:t>
            </a:r>
            <a:r>
              <a:rPr lang="es-CO" dirty="0" err="1" smtClean="0"/>
              <a:t>Haemophilus</a:t>
            </a:r>
            <a:r>
              <a:rPr lang="es-CO" dirty="0" smtClean="0"/>
              <a:t> </a:t>
            </a:r>
            <a:r>
              <a:rPr lang="es-CO" dirty="0" err="1" smtClean="0"/>
              <a:t>influenzae</a:t>
            </a:r>
            <a:r>
              <a:rPr lang="es-CO" dirty="0" smtClean="0"/>
              <a:t> tipo b (</a:t>
            </a:r>
            <a:r>
              <a:rPr lang="es-CO" dirty="0" err="1" smtClean="0"/>
              <a:t>Hib</a:t>
            </a:r>
            <a:r>
              <a:rPr lang="es-CO" dirty="0" smtClean="0"/>
              <a:t>)</a:t>
            </a:r>
            <a:br>
              <a:rPr lang="es-CO" dirty="0" smtClean="0"/>
            </a:br>
            <a:endParaRPr lang="es-CO" dirty="0"/>
          </a:p>
        </p:txBody>
      </p:sp>
      <p:sp>
        <p:nvSpPr>
          <p:cNvPr id="3" name="Marcador de contenido 2"/>
          <p:cNvSpPr>
            <a:spLocks noGrp="1"/>
          </p:cNvSpPr>
          <p:nvPr>
            <p:ph idx="1"/>
          </p:nvPr>
        </p:nvSpPr>
        <p:spPr/>
        <p:txBody>
          <a:bodyPr>
            <a:normAutofit lnSpcReduction="10000"/>
          </a:bodyPr>
          <a:lstStyle/>
          <a:p>
            <a:r>
              <a:rPr lang="es-CO" dirty="0" smtClean="0"/>
              <a:t>es la causante de gran parte de la morbilidad grave y la mortalidad en la población menor de cinco años. Tiene dos formas: encapsulada, con mayor virulencia, y no encapsulada. El 95% de las formas graves, en estos niños y niñas, es ocasionado por su serotipo b (</a:t>
            </a:r>
            <a:r>
              <a:rPr lang="es-CO" dirty="0" err="1" smtClean="0"/>
              <a:t>Hib</a:t>
            </a:r>
            <a:r>
              <a:rPr lang="es-CO" dirty="0" smtClean="0"/>
              <a:t>), que es encapsulado. Al parecer, la población mayor de cinco años y los adultos adquieren inmunidad por contacto con la bacteria, lo que los hace menos susceptibles a las infecciones por </a:t>
            </a:r>
            <a:r>
              <a:rPr lang="es-CO" dirty="0" err="1" smtClean="0"/>
              <a:t>Hib</a:t>
            </a:r>
            <a:r>
              <a:rPr lang="es-CO" dirty="0" smtClean="0"/>
              <a:t>.</a:t>
            </a:r>
          </a:p>
          <a:p>
            <a:r>
              <a:rPr lang="es-CO" dirty="0" smtClean="0"/>
              <a:t>Las principales manifestaciones de la infección por </a:t>
            </a:r>
            <a:r>
              <a:rPr lang="es-CO" dirty="0" err="1" smtClean="0"/>
              <a:t>Hib</a:t>
            </a:r>
            <a:r>
              <a:rPr lang="es-CO" dirty="0" smtClean="0"/>
              <a:t> son enfermedades del tracto respiratorio como otitis media, sinusitis o bronquitis, que pueden ser más frecuentes por tipos no encapsulados. La </a:t>
            </a:r>
            <a:r>
              <a:rPr lang="es-CO" dirty="0" err="1" smtClean="0"/>
              <a:t>Hib</a:t>
            </a:r>
            <a:r>
              <a:rPr lang="es-CO" dirty="0" smtClean="0"/>
              <a:t> produce formas más graves como meningitis, neumonía, </a:t>
            </a:r>
            <a:r>
              <a:rPr lang="es-CO" dirty="0" err="1" smtClean="0"/>
              <a:t>bacteremia</a:t>
            </a:r>
            <a:r>
              <a:rPr lang="es-CO" dirty="0" smtClean="0"/>
              <a:t>, </a:t>
            </a:r>
            <a:r>
              <a:rPr lang="es-CO" dirty="0" err="1" smtClean="0"/>
              <a:t>epiglotitis</a:t>
            </a:r>
            <a:r>
              <a:rPr lang="es-CO" dirty="0" smtClean="0"/>
              <a:t>, artritis séptica y celulitis </a:t>
            </a:r>
            <a:r>
              <a:rPr lang="es-CO" dirty="0" err="1" smtClean="0"/>
              <a:t>periorbitaria</a:t>
            </a:r>
            <a:r>
              <a:rPr lang="es-CO" dirty="0" smtClean="0"/>
              <a:t> o facial. Muchas de las infecciones podrían ser causadas por cepas resistentes a los antibióticos convencionales.</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18730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Vacuna contra el Rotavirus</a:t>
            </a:r>
            <a:br>
              <a:rPr lang="es-CO" dirty="0" smtClean="0"/>
            </a:br>
            <a:endParaRPr lang="es-CO" dirty="0"/>
          </a:p>
        </p:txBody>
      </p:sp>
      <p:sp>
        <p:nvSpPr>
          <p:cNvPr id="3" name="Marcador de contenido 2"/>
          <p:cNvSpPr>
            <a:spLocks noGrp="1"/>
          </p:cNvSpPr>
          <p:nvPr>
            <p:ph idx="1"/>
          </p:nvPr>
        </p:nvSpPr>
        <p:spPr/>
        <p:txBody>
          <a:bodyPr/>
          <a:lstStyle/>
          <a:p>
            <a:r>
              <a:rPr lang="es-CO" dirty="0" smtClean="0"/>
              <a:t> El rotavirus es el agente causal de la mayoría de casos de enfermedad diarreica con deshidratación grave. Se estima que todos los niños y niñas se han infectado cuando llegan a los dos o tres años de edad.</a:t>
            </a:r>
          </a:p>
          <a:p>
            <a:r>
              <a:rPr lang="es-CO" dirty="0" smtClean="0"/>
              <a:t>• El cuadro clínico consiste en diarrea acuosa, fiebre y vómito, y cerca del 2% desarrolla deshidratación con pérdida de sodio con las heces, y acidosis metabólica. Los niños y niñas hospitalizados tienen fiebre o vómito por dos o tres días y diarrea por cuatro a cinco días. Muchos casos pueden llevar a la muerte si no son atendidos oportunamente. </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942633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7650" y="252412"/>
            <a:ext cx="11402483" cy="6353175"/>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670797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 </a:t>
            </a:r>
            <a:br>
              <a:rPr lang="es-CO" dirty="0" smtClean="0"/>
            </a:br>
            <a:r>
              <a:rPr lang="es-CO" dirty="0" smtClean="0"/>
              <a:t> Vacuna contra el neumococo conjugada</a:t>
            </a:r>
            <a:br>
              <a:rPr lang="es-CO" dirty="0" smtClean="0"/>
            </a:br>
            <a:endParaRPr lang="es-CO" dirty="0"/>
          </a:p>
        </p:txBody>
      </p:sp>
      <p:sp>
        <p:nvSpPr>
          <p:cNvPr id="3" name="Marcador de contenido 2"/>
          <p:cNvSpPr>
            <a:spLocks noGrp="1"/>
          </p:cNvSpPr>
          <p:nvPr>
            <p:ph idx="1"/>
          </p:nvPr>
        </p:nvSpPr>
        <p:spPr/>
        <p:txBody>
          <a:bodyPr/>
          <a:lstStyle/>
          <a:p>
            <a:r>
              <a:rPr lang="es-CO" dirty="0" smtClean="0"/>
              <a:t>La bacteria </a:t>
            </a:r>
            <a:r>
              <a:rPr lang="es-CO" dirty="0" err="1" smtClean="0"/>
              <a:t>Streptococcus</a:t>
            </a:r>
            <a:r>
              <a:rPr lang="es-CO" dirty="0" smtClean="0"/>
              <a:t> </a:t>
            </a:r>
            <a:r>
              <a:rPr lang="es-CO" dirty="0" err="1" smtClean="0"/>
              <a:t>pneumoniae</a:t>
            </a:r>
            <a:r>
              <a:rPr lang="es-CO" dirty="0" smtClean="0"/>
              <a:t>, descubierta por </a:t>
            </a:r>
            <a:r>
              <a:rPr lang="es-CO" dirty="0" err="1" smtClean="0"/>
              <a:t>Sternberg</a:t>
            </a:r>
            <a:r>
              <a:rPr lang="es-CO" dirty="0" smtClean="0"/>
              <a:t> y Pasteur, es una de las principales causantes de meningitis, </a:t>
            </a:r>
            <a:r>
              <a:rPr lang="es-CO" dirty="0" err="1" smtClean="0"/>
              <a:t>bacteremia</a:t>
            </a:r>
            <a:r>
              <a:rPr lang="es-CO" dirty="0" smtClean="0"/>
              <a:t>, neumonía, sinusitis y otitis media. La mayoría de los casos ocurren por el paso de la bacteria desde la nasofaringe a la tráquea, el oído medio y el pulmón. </a:t>
            </a:r>
          </a:p>
          <a:p>
            <a:pPr marL="0" indent="0">
              <a:buNone/>
            </a:pP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83348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38488" y="598311"/>
            <a:ext cx="9008533" cy="5441245"/>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522500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Vacuna contra la influenza estacional</a:t>
            </a:r>
            <a:br>
              <a:rPr lang="es-CO" dirty="0" smtClean="0"/>
            </a:br>
            <a:endParaRPr lang="es-CO" dirty="0"/>
          </a:p>
        </p:txBody>
      </p:sp>
      <p:sp>
        <p:nvSpPr>
          <p:cNvPr id="3" name="Marcador de contenido 2"/>
          <p:cNvSpPr>
            <a:spLocks noGrp="1"/>
          </p:cNvSpPr>
          <p:nvPr>
            <p:ph idx="1"/>
          </p:nvPr>
        </p:nvSpPr>
        <p:spPr/>
        <p:txBody>
          <a:bodyPr/>
          <a:lstStyle/>
          <a:p>
            <a:r>
              <a:rPr lang="es-CO" dirty="0" smtClean="0"/>
              <a:t>El virus de la influenza es la causa más frecuente de enfermedad respiratoria aguda en la población. Los estragos que puede ocasionar están relacionados con el nivel previo de contacto de las personas con el virus, su posibilidad de ser transmitido y su capacidad de hacer daño (virulencia). El virus puede tener un comportamiento muy “pasivo” o que cause grandes epidemias o pandemias, que saturan la respuesta de los hospitales para la atención. En muchas personas, la infección se limita (con cerca de 50% de asintomáticos), pero en otras puede requerir hospitalización o cuidados intensivos e incluso llevar a la muerte. </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0946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3543" y="114956"/>
            <a:ext cx="8911687" cy="1280890"/>
          </a:xfrm>
        </p:spPr>
        <p:txBody>
          <a:bodyPr>
            <a:normAutofit fontScale="90000"/>
          </a:bodyPr>
          <a:lstStyle/>
          <a:p>
            <a:r>
              <a:rPr lang="es-CO" dirty="0" smtClean="0"/>
              <a:t> </a:t>
            </a:r>
            <a:br>
              <a:rPr lang="es-CO" dirty="0" smtClean="0"/>
            </a:br>
            <a:r>
              <a:rPr lang="es-CO" dirty="0" smtClean="0"/>
              <a:t> Vacuna contra el sarampión, la rubéola y la parotiditis (SRP) (conocida también como triple viral)</a:t>
            </a:r>
            <a:br>
              <a:rPr lang="es-CO" dirty="0" smtClean="0"/>
            </a:br>
            <a:endParaRPr lang="es-CO" dirty="0"/>
          </a:p>
        </p:txBody>
      </p:sp>
      <p:sp>
        <p:nvSpPr>
          <p:cNvPr id="3" name="Marcador de contenido 2"/>
          <p:cNvSpPr>
            <a:spLocks noGrp="1"/>
          </p:cNvSpPr>
          <p:nvPr>
            <p:ph idx="1"/>
          </p:nvPr>
        </p:nvSpPr>
        <p:spPr>
          <a:xfrm>
            <a:off x="2537257" y="2621973"/>
            <a:ext cx="8915400" cy="3777622"/>
          </a:xfrm>
        </p:spPr>
        <p:txBody>
          <a:bodyPr/>
          <a:lstStyle/>
          <a:p>
            <a:r>
              <a:rPr lang="es-CO" dirty="0" smtClean="0">
                <a:solidFill>
                  <a:srgbClr val="FF0000"/>
                </a:solidFill>
              </a:rPr>
              <a:t>Sarampión: </a:t>
            </a:r>
            <a:r>
              <a:rPr lang="es-CO" dirty="0" smtClean="0"/>
              <a:t>Es causado por un virus que expresa, tras su transmisión respiratoria, un cuadro clínico consistente inicialmente en fiebre, malestar general, conjuntivitis, coriza (nariz roja) y tos (traqueo bronquitis), que dura entre 2 y 4 días, que no lo diferencia de otras enfermedades respiratorias. Luego presenta un aumento de la temperatura, que se puede acompañar de las manchas de koplik124 en la mucosa bucal y un brote </a:t>
            </a:r>
            <a:r>
              <a:rPr lang="es-CO" dirty="0" err="1" smtClean="0"/>
              <a:t>maculopapular</a:t>
            </a:r>
            <a:r>
              <a:rPr lang="es-CO" dirty="0" smtClean="0"/>
              <a:t> que inicia en la cabeza y pasa al tronco y las extremidades</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811181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 Vacunas incluidas en el Programa Ampliado de Inmunizaciones (PAI)</a:t>
            </a:r>
            <a:br>
              <a:rPr lang="es-CO" dirty="0" smtClean="0"/>
            </a:br>
            <a:endParaRPr lang="es-CO" dirty="0"/>
          </a:p>
        </p:txBody>
      </p:sp>
      <p:sp>
        <p:nvSpPr>
          <p:cNvPr id="3" name="Marcador de contenido 2"/>
          <p:cNvSpPr>
            <a:spLocks noGrp="1"/>
          </p:cNvSpPr>
          <p:nvPr>
            <p:ph idx="1"/>
          </p:nvPr>
        </p:nvSpPr>
        <p:spPr/>
        <p:txBody>
          <a:bodyPr>
            <a:normAutofit fontScale="62500" lnSpcReduction="20000"/>
          </a:bodyPr>
          <a:lstStyle/>
          <a:p>
            <a:r>
              <a:rPr lang="es-CO" dirty="0" smtClean="0"/>
              <a:t>Vacuna antituberculosa (BCG)</a:t>
            </a:r>
          </a:p>
          <a:p>
            <a:r>
              <a:rPr lang="es-CO" dirty="0" smtClean="0"/>
              <a:t>Vacuna contra la polio  </a:t>
            </a:r>
          </a:p>
          <a:p>
            <a:r>
              <a:rPr lang="es-CO" dirty="0" smtClean="0"/>
              <a:t>Vacuna contra difteria, tos ferina y tétanos (DPT)</a:t>
            </a:r>
          </a:p>
          <a:p>
            <a:r>
              <a:rPr lang="es-CO" dirty="0" smtClean="0"/>
              <a:t>Vacuna contra la hepatitis B</a:t>
            </a:r>
          </a:p>
          <a:p>
            <a:r>
              <a:rPr lang="es-CO" dirty="0" smtClean="0"/>
              <a:t>Vacuna contra el </a:t>
            </a:r>
            <a:r>
              <a:rPr lang="es-CO" dirty="0" err="1" smtClean="0"/>
              <a:t>Haemophilus</a:t>
            </a:r>
            <a:r>
              <a:rPr lang="es-CO" dirty="0" smtClean="0"/>
              <a:t> </a:t>
            </a:r>
            <a:r>
              <a:rPr lang="es-CO" dirty="0" err="1" smtClean="0"/>
              <a:t>influenzae</a:t>
            </a:r>
            <a:r>
              <a:rPr lang="es-CO" dirty="0" smtClean="0"/>
              <a:t> tipo b (</a:t>
            </a:r>
            <a:r>
              <a:rPr lang="es-CO" dirty="0" err="1" smtClean="0"/>
              <a:t>Hib</a:t>
            </a:r>
            <a:r>
              <a:rPr lang="es-CO" dirty="0" smtClean="0"/>
              <a:t>)</a:t>
            </a:r>
          </a:p>
          <a:p>
            <a:r>
              <a:rPr lang="es-CO" dirty="0" smtClean="0"/>
              <a:t> Vacuna contra el Rotavirus</a:t>
            </a:r>
          </a:p>
          <a:p>
            <a:r>
              <a:rPr lang="es-CO" dirty="0" smtClean="0"/>
              <a:t> Vacuna contra el neumococo conjugada</a:t>
            </a:r>
          </a:p>
          <a:p>
            <a:r>
              <a:rPr lang="es-CO" dirty="0" smtClean="0"/>
              <a:t> Vacuna contra la influenza estacional</a:t>
            </a:r>
          </a:p>
          <a:p>
            <a:r>
              <a:rPr lang="es-CO" dirty="0" smtClean="0"/>
              <a:t>Vacuna contra el sarampión, la rubéola y la parotiditis (SRP) (conocida también como triple viral)</a:t>
            </a:r>
          </a:p>
          <a:p>
            <a:r>
              <a:rPr lang="es-CO" dirty="0" smtClean="0"/>
              <a:t> Vacuna contra la fiebre amarilla</a:t>
            </a:r>
          </a:p>
          <a:p>
            <a:r>
              <a:rPr lang="es-CO" dirty="0" smtClean="0"/>
              <a:t> Vacuna contra la hepatitis A</a:t>
            </a:r>
          </a:p>
          <a:p>
            <a:r>
              <a:rPr lang="es-CO" dirty="0" smtClean="0"/>
              <a:t>Vacuna contra el virus del papiloma humano (VPH)</a:t>
            </a:r>
          </a:p>
          <a:p>
            <a:r>
              <a:rPr lang="es-CO" dirty="0" smtClean="0"/>
              <a:t> Vacuna contra la rabia humana</a:t>
            </a:r>
          </a:p>
          <a:p>
            <a:r>
              <a:rPr lang="es-CO" dirty="0" smtClean="0"/>
              <a:t>Vacuna contra la varicela.</a:t>
            </a:r>
          </a:p>
          <a:p>
            <a:endParaRPr lang="es-CO" dirty="0" smtClean="0"/>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032934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77156" y="688623"/>
            <a:ext cx="7732888" cy="5674286"/>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197281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pPr algn="just"/>
            <a:r>
              <a:rPr lang="es-CO" dirty="0" smtClean="0">
                <a:solidFill>
                  <a:srgbClr val="FF0000"/>
                </a:solidFill>
              </a:rPr>
              <a:t>Rubéola: </a:t>
            </a:r>
            <a:r>
              <a:rPr lang="es-CO" dirty="0" smtClean="0"/>
              <a:t>Es una enfermedad causada por un virus, cuya transmisión ocurre por vía respiratoria o mediante transmisión perinatal. Inicialmente se manifiesta con fiebre, malestar general y conjuntivitis, pero es posible que se perciban los ganglios inflamados en la nuca o detrás de las orejas. Un brote aparece en la cara y el cuello, que luego se disemina; este brote es difícil de detectar, pero se hace más visible tras un baño con agua caliente. La enfermedad se limita, pero en los adultos puede causar dolores articulares y artritis. Otras complicaciones son la </a:t>
            </a:r>
            <a:r>
              <a:rPr lang="es-CO" dirty="0" err="1" smtClean="0"/>
              <a:t>pancitopenia</a:t>
            </a:r>
            <a:r>
              <a:rPr lang="es-CO" dirty="0" smtClean="0"/>
              <a:t> (disminución de las defensas celulares en la sangre) y encefalopatía, que suele ser mortal. De forma similar al sarampión, pero de manera tardía, podría desarrollar </a:t>
            </a:r>
            <a:r>
              <a:rPr lang="es-CO" dirty="0" err="1" smtClean="0"/>
              <a:t>panencefalitis</a:t>
            </a:r>
            <a:r>
              <a:rPr lang="es-CO" dirty="0" smtClean="0"/>
              <a:t> progresiva</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253947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65868" y="530578"/>
            <a:ext cx="8240888" cy="5917131"/>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86609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pPr algn="just"/>
            <a:r>
              <a:rPr lang="es-CO" dirty="0" smtClean="0">
                <a:solidFill>
                  <a:srgbClr val="FF0000"/>
                </a:solidFill>
              </a:rPr>
              <a:t>Parotiditis o paperas</a:t>
            </a:r>
            <a:r>
              <a:rPr lang="es-CO" dirty="0" smtClean="0"/>
              <a:t>: Es una enfermedad benigna causada por un virus que inflama las glándulas salivares y en ocasiones afecta el aparato reproductor (orquitis, </a:t>
            </a:r>
            <a:r>
              <a:rPr lang="es-CO" dirty="0" err="1" smtClean="0"/>
              <a:t>oforitis</a:t>
            </a:r>
            <a:r>
              <a:rPr lang="es-CO" dirty="0" smtClean="0"/>
              <a:t> o mastitis), especialmente en adultos en comunidades cerradas. El 40% es asintomático o indistinguible de cualquier enfermedad respiratoria aguda. La enfermedad inicia con fiebre (1 a 6 días), dolores musculares, malestar general, cefalea y falta de apetito, que luego se acompaña de “aumento” del tamaño de las glándulas salivares, principalmente la parótida (bajo la mandíbula) por 10 días o más. En el 4% se presenta pancreatitis y en los casos más graves, afectación del sistema nervioso central (meningitis o encefalitis). Las mujeres gestantes que adquieren el virus pueden tener aborto espontáneo o muerte fetal intrauterina.</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735192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02933" y="956204"/>
            <a:ext cx="7056967" cy="5186871"/>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706906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Vacuna contra la fiebre amarilla</a:t>
            </a:r>
            <a:br>
              <a:rPr lang="es-CO" dirty="0" smtClean="0"/>
            </a:br>
            <a:endParaRPr lang="es-CO" dirty="0"/>
          </a:p>
        </p:txBody>
      </p:sp>
      <p:sp>
        <p:nvSpPr>
          <p:cNvPr id="3" name="Marcador de contenido 2"/>
          <p:cNvSpPr>
            <a:spLocks noGrp="1"/>
          </p:cNvSpPr>
          <p:nvPr>
            <p:ph idx="1"/>
          </p:nvPr>
        </p:nvSpPr>
        <p:spPr/>
        <p:txBody>
          <a:bodyPr/>
          <a:lstStyle/>
          <a:p>
            <a:r>
              <a:rPr lang="es-CO" dirty="0" smtClean="0"/>
              <a:t>El virus de la fiebre amarilla se transmite por la picadura de un mosquito (</a:t>
            </a:r>
            <a:r>
              <a:rPr lang="es-CO" dirty="0" err="1" smtClean="0"/>
              <a:t>aedes</a:t>
            </a:r>
            <a:r>
              <a:rPr lang="es-CO" dirty="0" smtClean="0"/>
              <a:t> </a:t>
            </a:r>
            <a:r>
              <a:rPr lang="es-CO" dirty="0" err="1" smtClean="0"/>
              <a:t>aegypti</a:t>
            </a:r>
            <a:r>
              <a:rPr lang="es-CO" dirty="0" smtClean="0"/>
              <a:t>) y produce una enfermedad febril hemorrágica con importante afectación del hígado, los riñones, el cerebro y el corazón, hemorragia y muerte. La posibilidad de transmisión del virus depende de las condiciones del hábitat del mosquito; puede estar confinado al área selvática o boscosa, o podría estar urbanizado. El primer hábitat es el más frecuente.</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422581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17600" y="857250"/>
            <a:ext cx="9956800" cy="5143500"/>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625895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Vacuna contra la hepatitis A</a:t>
            </a:r>
            <a:br>
              <a:rPr lang="es-CO" dirty="0" smtClean="0"/>
            </a:br>
            <a:endParaRPr lang="es-CO" dirty="0"/>
          </a:p>
        </p:txBody>
      </p:sp>
      <p:sp>
        <p:nvSpPr>
          <p:cNvPr id="3" name="Marcador de contenido 2"/>
          <p:cNvSpPr>
            <a:spLocks noGrp="1"/>
          </p:cNvSpPr>
          <p:nvPr>
            <p:ph idx="1"/>
          </p:nvPr>
        </p:nvSpPr>
        <p:spPr/>
        <p:txBody>
          <a:bodyPr>
            <a:normAutofit/>
          </a:bodyPr>
          <a:lstStyle/>
          <a:p>
            <a:r>
              <a:rPr lang="es-CO" dirty="0" smtClean="0"/>
              <a:t>El virus de la hepatitis puede afectar hasta el 80% de la población de países de medianos y bajos ingresos. Su transmisión es fecal-oral o a través de alimentos o agua contaminados. El 50-90% de las infecciones en niños y niñas es asintomática, comparada con el 5-30% de los adultos. </a:t>
            </a:r>
          </a:p>
          <a:p>
            <a:r>
              <a:rPr lang="es-CO" dirty="0" smtClean="0"/>
              <a:t>Sus síntomas son difícilmente diferenciados de otras hepatitis, se presenta fatiga, malestar general, anorexia, fiebre, dolor muscular, dolor abdominal, náusea y vómito; se puede presentar diarrea o síntomas respiratorios agudos. Los síntomas de afectación hepática son las orinas coloreadas, la materia fecal blancuzca y la ictericia, así como crecimiento del hígado. </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234621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51467" y="495300"/>
            <a:ext cx="10182577" cy="5867400"/>
          </a:xfrm>
          <a:prstGeom prst="rect">
            <a:avLst/>
          </a:prstGeom>
        </p:spPr>
      </p:pic>
      <p:sp>
        <p:nvSpPr>
          <p:cNvPr id="3" name="Marcador de pie de página 2"/>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84333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 Vacuna contra el virus del papiloma humano (VPH)</a:t>
            </a:r>
            <a:br>
              <a:rPr lang="es-CO" dirty="0" smtClean="0"/>
            </a:br>
            <a:endParaRPr lang="es-CO" dirty="0"/>
          </a:p>
        </p:txBody>
      </p:sp>
      <p:sp>
        <p:nvSpPr>
          <p:cNvPr id="3" name="Marcador de contenido 2"/>
          <p:cNvSpPr>
            <a:spLocks noGrp="1"/>
          </p:cNvSpPr>
          <p:nvPr>
            <p:ph idx="1"/>
          </p:nvPr>
        </p:nvSpPr>
        <p:spPr/>
        <p:txBody>
          <a:bodyPr/>
          <a:lstStyle/>
          <a:p>
            <a:r>
              <a:rPr lang="es-CO" dirty="0" smtClean="0"/>
              <a:t>El virus del papiloma humano (VPH), que se transmite principalmente durante las relaciones sexuales, es el agente causal de los cambios (displasias) que facilitan la aparición de cáncer de cuello uterino en mujeres, y de verrugas genitales y anales. También ha sido asociado con cáncer de oro-faringe y cáncer anal. Existen alrededor de 150 tipos de VPH que pueden causar afectación de los epitelios (el tejido de las mucosas), pero se considera que los virus de mayor riesgo son el 16 y 18. También puede ocasionar </a:t>
            </a:r>
            <a:r>
              <a:rPr lang="es-CO" dirty="0" err="1" smtClean="0"/>
              <a:t>papilomatosis</a:t>
            </a:r>
            <a:r>
              <a:rPr lang="es-CO" dirty="0" smtClean="0"/>
              <a:t> laríngea, que está asociada tanto a la transmisión sexual como a la contaminación durante el parto.</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393369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255" y="0"/>
            <a:ext cx="8468590" cy="6858000"/>
          </a:xfrm>
          <a:prstGeom prst="rect">
            <a:avLst/>
          </a:prstGeom>
        </p:spPr>
      </p:pic>
      <p:sp>
        <p:nvSpPr>
          <p:cNvPr id="3" name="Marcador de pie de página 2"/>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310930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11111" y="834672"/>
            <a:ext cx="8816622" cy="4877506"/>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68087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Vacuna contra la varicela</a:t>
            </a:r>
            <a:br>
              <a:rPr lang="es-CO" dirty="0" smtClean="0"/>
            </a:br>
            <a:endParaRPr lang="es-CO" dirty="0"/>
          </a:p>
        </p:txBody>
      </p:sp>
      <p:sp>
        <p:nvSpPr>
          <p:cNvPr id="3" name="Marcador de contenido 2"/>
          <p:cNvSpPr>
            <a:spLocks noGrp="1"/>
          </p:cNvSpPr>
          <p:nvPr>
            <p:ph idx="1"/>
          </p:nvPr>
        </p:nvSpPr>
        <p:spPr/>
        <p:txBody>
          <a:bodyPr>
            <a:normAutofit fontScale="92500" lnSpcReduction="20000"/>
          </a:bodyPr>
          <a:lstStyle/>
          <a:p>
            <a:r>
              <a:rPr lang="es-CO" dirty="0" smtClean="0"/>
              <a:t>La varicela es una infección causada por el virus varicela zoster (VZV). La infección usualmente comienza con un brote en la cara que se esparce al resto del cuerpo. El brote comienza como manchas rojas que eventualmente se convierten en ampollas. La persona a menudo desarrollará entre 300 y 500 ampollas durante la infección, que luego se tornan en costras y se caen a las dos semanas. El virus se puede esparcir en el fluido de las ampollas o en gotas de la nariz o garganta de la persona infectada.</a:t>
            </a:r>
          </a:p>
          <a:p>
            <a:r>
              <a:rPr lang="es-CO" dirty="0" smtClean="0"/>
              <a:t>La varicela es por lo general una enfermedad leve, pero altamente contagiosa, su período de transmisibilidad se extiende desde 48 horas antes de la aparición del exantema hasta que todas las lesiones están en fase de costra. Los seres humanos son la única fuente de infección de este virus, se infectan cuando el virus entra en contacto con las mucosas de las vías respiratorias altas o la conjuntiva. La transmisión de una persona a otra ocurre a través del aire, por contacto directo con pacientes con lesiones vesiculares de VZV; las vesículas contienen el virus infeccioso, que puede transmitirse por aerosol. También puede darse una transmisión a partir de secreciones de vías respiratorias infectadas.</a:t>
            </a:r>
          </a:p>
          <a:p>
            <a:pPr marL="0" indent="0">
              <a:buNone/>
            </a:pP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777056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88533" y="225779"/>
            <a:ext cx="7586134" cy="5992234"/>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595157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 Eventos a vigilar en el Programa Ampliado de Inmunizaciones (PAI)</a:t>
            </a:r>
            <a:br>
              <a:rPr lang="es-CO" dirty="0" smtClean="0"/>
            </a:br>
            <a:endParaRPr lang="es-CO" dirty="0"/>
          </a:p>
        </p:txBody>
      </p:sp>
      <p:sp>
        <p:nvSpPr>
          <p:cNvPr id="3" name="Marcador de contenido 2"/>
          <p:cNvSpPr>
            <a:spLocks noGrp="1"/>
          </p:cNvSpPr>
          <p:nvPr>
            <p:ph idx="1"/>
          </p:nvPr>
        </p:nvSpPr>
        <p:spPr/>
        <p:txBody>
          <a:bodyPr>
            <a:normAutofit lnSpcReduction="10000"/>
          </a:bodyPr>
          <a:lstStyle/>
          <a:p>
            <a:r>
              <a:rPr lang="es-CO" dirty="0" smtClean="0"/>
              <a:t> </a:t>
            </a:r>
            <a:r>
              <a:rPr lang="es-CO" dirty="0" smtClean="0">
                <a:solidFill>
                  <a:srgbClr val="FF0000"/>
                </a:solidFill>
              </a:rPr>
              <a:t>Parálisis flácida aguda.</a:t>
            </a:r>
          </a:p>
          <a:p>
            <a:r>
              <a:rPr lang="es-CO" dirty="0" smtClean="0"/>
              <a:t>Caso probable: todo individuo menor de 15 años que presente parálisis flácida aguda no causada por trauma, tumor o </a:t>
            </a:r>
            <a:r>
              <a:rPr lang="es-CO" dirty="0" err="1" smtClean="0"/>
              <a:t>degeneramiento</a:t>
            </a:r>
            <a:r>
              <a:rPr lang="es-CO" dirty="0" smtClean="0"/>
              <a:t> de la neurona motora. </a:t>
            </a:r>
          </a:p>
          <a:p>
            <a:endParaRPr lang="es-CO" dirty="0"/>
          </a:p>
          <a:p>
            <a:r>
              <a:rPr lang="es-CO" dirty="0" smtClean="0"/>
              <a:t> </a:t>
            </a:r>
            <a:r>
              <a:rPr lang="es-CO" dirty="0" smtClean="0">
                <a:solidFill>
                  <a:srgbClr val="FF0000"/>
                </a:solidFill>
              </a:rPr>
              <a:t>Sarampión – Rubéola.</a:t>
            </a:r>
          </a:p>
          <a:p>
            <a:pPr algn="just"/>
            <a:r>
              <a:rPr lang="es-CO" dirty="0" smtClean="0"/>
              <a:t>Caso sospechoso: todo caso con presencia de fiebre y </a:t>
            </a:r>
            <a:r>
              <a:rPr lang="es-CO" dirty="0" err="1" smtClean="0"/>
              <a:t>rash</a:t>
            </a:r>
            <a:r>
              <a:rPr lang="es-CO" dirty="0" smtClean="0"/>
              <a:t> (brote o erupción corporal). Caso probable: todo caso en que un trabajador de salud sospecha  sarampión o rubéola por presencia de fiebre y </a:t>
            </a:r>
            <a:r>
              <a:rPr lang="es-CO" dirty="0" err="1" smtClean="0"/>
              <a:t>rash</a:t>
            </a:r>
            <a:r>
              <a:rPr lang="es-CO" dirty="0" smtClean="0"/>
              <a:t> y que además tiene cualquiera de los siguientes síntomas: erupción </a:t>
            </a:r>
            <a:r>
              <a:rPr lang="es-CO" dirty="0" err="1" smtClean="0"/>
              <a:t>máculo-papular</a:t>
            </a:r>
            <a:r>
              <a:rPr lang="es-CO" dirty="0" smtClean="0"/>
              <a:t> o exantema, tos o coriza o conjuntivitis, inflamación de ganglios linfáticos </a:t>
            </a:r>
            <a:r>
              <a:rPr lang="es-CO" dirty="0" err="1" smtClean="0"/>
              <a:t>retroauriculares</a:t>
            </a:r>
            <a:r>
              <a:rPr lang="es-CO" dirty="0" smtClean="0"/>
              <a:t>, cervicales u occipitales y artralgias.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861901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 </a:t>
            </a:r>
            <a:r>
              <a:rPr lang="es-CO" dirty="0">
                <a:solidFill>
                  <a:srgbClr val="FF0000"/>
                </a:solidFill>
              </a:rPr>
              <a:t>Síndrome de Rubéola Congénita</a:t>
            </a:r>
            <a:br>
              <a:rPr lang="es-CO" dirty="0">
                <a:solidFill>
                  <a:srgbClr val="FF0000"/>
                </a:solidFill>
              </a:rPr>
            </a:br>
            <a:endParaRPr lang="es-CO" dirty="0"/>
          </a:p>
        </p:txBody>
      </p:sp>
      <p:sp>
        <p:nvSpPr>
          <p:cNvPr id="3" name="Marcador de contenido 2"/>
          <p:cNvSpPr>
            <a:spLocks noGrp="1"/>
          </p:cNvSpPr>
          <p:nvPr>
            <p:ph idx="1"/>
          </p:nvPr>
        </p:nvSpPr>
        <p:spPr/>
        <p:txBody>
          <a:bodyPr/>
          <a:lstStyle/>
          <a:p>
            <a:r>
              <a:rPr lang="es-CO" dirty="0" smtClean="0"/>
              <a:t>Caso sospechoso: se considera como caso sospechoso de SRC a todo niño o niña menor de un año de edad, en el cual un trabajador de la salud, en cualquier nivel de atención, encuentre uno o varios de los siguientes trastornos: catarata congénita o cualquier anomalía congénita ocular, defectos cardiacos congénitos incluido el </a:t>
            </a:r>
            <a:r>
              <a:rPr lang="es-CO" dirty="0" err="1" smtClean="0"/>
              <a:t>ductus</a:t>
            </a:r>
            <a:r>
              <a:rPr lang="es-CO" dirty="0" smtClean="0"/>
              <a:t> arterioso persistente (documentado), púrpura, sordera, microcefalia, hepatomegalia, esplenomegalia, ictericia persistente asociada a la </a:t>
            </a:r>
            <a:r>
              <a:rPr lang="es-CO" dirty="0" err="1" smtClean="0"/>
              <a:t>hiperbilirrubinemia</a:t>
            </a:r>
            <a:r>
              <a:rPr lang="es-CO" dirty="0" smtClean="0"/>
              <a:t> directa; o porque la madre tuvo confirmación o sospecha de rubéola durante el embarazo. </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735558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Tétanos neonatal</a:t>
            </a:r>
            <a:r>
              <a:rPr lang="es-CO" dirty="0"/>
              <a:t/>
            </a:r>
            <a:br>
              <a:rPr lang="es-CO" dirty="0"/>
            </a:br>
            <a:endParaRPr lang="es-CO" dirty="0"/>
          </a:p>
        </p:txBody>
      </p:sp>
      <p:sp>
        <p:nvSpPr>
          <p:cNvPr id="3" name="Marcador de contenido 2"/>
          <p:cNvSpPr>
            <a:spLocks noGrp="1"/>
          </p:cNvSpPr>
          <p:nvPr>
            <p:ph idx="1"/>
          </p:nvPr>
        </p:nvSpPr>
        <p:spPr/>
        <p:txBody>
          <a:bodyPr/>
          <a:lstStyle/>
          <a:p>
            <a:r>
              <a:rPr lang="es-CO" dirty="0" smtClean="0"/>
              <a:t>Caso probable: se consideran como probables los siguientes casos: todo recién nacido que haya tenido una enfermedad con las características del tétanos en el primer mes de vida, y que haya llorado y se haya alimentado normalmente durante los dos primeros días de vida. </a:t>
            </a:r>
          </a:p>
          <a:p>
            <a:r>
              <a:rPr lang="es-CO" dirty="0" smtClean="0"/>
              <a:t>•	Toda muerte de un neonato (dentro de los primeros 28 días de nacido) que succionaba y lloraba normalmente durante las primeras 48 horas de vida.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005916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 </a:t>
            </a:r>
            <a:r>
              <a:rPr lang="es-CO" dirty="0">
                <a:solidFill>
                  <a:srgbClr val="FF0000"/>
                </a:solidFill>
              </a:rPr>
              <a:t>Tos ferina</a:t>
            </a:r>
            <a:r>
              <a:rPr lang="es-CO" dirty="0"/>
              <a:t/>
            </a:r>
            <a:br>
              <a:rPr lang="es-CO" dirty="0"/>
            </a:br>
            <a:endParaRPr lang="es-CO" dirty="0"/>
          </a:p>
        </p:txBody>
      </p:sp>
      <p:sp>
        <p:nvSpPr>
          <p:cNvPr id="3" name="Marcador de contenido 2"/>
          <p:cNvSpPr>
            <a:spLocks noGrp="1"/>
          </p:cNvSpPr>
          <p:nvPr>
            <p:ph idx="1"/>
          </p:nvPr>
        </p:nvSpPr>
        <p:spPr/>
        <p:txBody>
          <a:bodyPr>
            <a:normAutofit lnSpcReduction="10000"/>
          </a:bodyPr>
          <a:lstStyle/>
          <a:p>
            <a:r>
              <a:rPr lang="es-CO" dirty="0" smtClean="0"/>
              <a:t>Caso confirmado por laboratorio: caso probable confirmado por el laboratorio mediante cultivo, PCR o IFD con resultado positivo. Caso confirmado por nexo epidemiológico: caso que cumple con los criterios de la definición clínica de caso y que está epidemiológicamente ligado en forma directa a un caso confirmado por el laboratorio. Caso confirmado por clínica: caso probable al cual no se le tomó una muestra, o con muestras con fallas en el proceso de recolección, conservación o procesamiento y que no se pudo demostrar la asociación epidemiológica con un caso confirmado. </a:t>
            </a:r>
          </a:p>
          <a:p>
            <a:r>
              <a:rPr lang="es-CO" dirty="0" smtClean="0"/>
              <a:t>•	La clasificación de un caso como compatible, representa una falla en la vigilancia epidemiológica del evento y requiere de una unidad de análisis para su clasificación final, en la cual se revisa la evidencia clínica, paraclínica, epidemiológica y científica. Caso descartado: Caso con resultado negativo en cultivo o PCR.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792793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Tétanos </a:t>
            </a:r>
            <a:r>
              <a:rPr lang="es-CO" dirty="0" smtClean="0">
                <a:solidFill>
                  <a:srgbClr val="FF0000"/>
                </a:solidFill>
              </a:rPr>
              <a:t>accidental.</a:t>
            </a:r>
            <a:r>
              <a:rPr lang="es-CO" dirty="0"/>
              <a:t/>
            </a:r>
            <a:br>
              <a:rPr lang="es-CO" dirty="0"/>
            </a:br>
            <a:endParaRPr lang="es-CO" dirty="0"/>
          </a:p>
        </p:txBody>
      </p:sp>
      <p:sp>
        <p:nvSpPr>
          <p:cNvPr id="3" name="Marcador de contenido 2"/>
          <p:cNvSpPr>
            <a:spLocks noGrp="1"/>
          </p:cNvSpPr>
          <p:nvPr>
            <p:ph idx="1"/>
          </p:nvPr>
        </p:nvSpPr>
        <p:spPr/>
        <p:txBody>
          <a:bodyPr/>
          <a:lstStyle/>
          <a:p>
            <a:r>
              <a:rPr lang="es-CO" dirty="0" smtClean="0"/>
              <a:t>Definición clínica: todo caso en persona mayor de un mes de edad con un cuadro agudo de disfagia, hipertonía y/o contracciones musculares dolorosas, usualmente de los músculos de la mandíbula y el cuello, y espasmos musculares generalizados con rigidez progresiva, sin otra causa médica aparente. Caso probable: caso que cumple con los criterios de la definición clínica. Caso confirmado: todo caso probable que cumple con la definición clínica.</a:t>
            </a:r>
          </a:p>
          <a:p>
            <a:endParaRPr lang="es-CO" dirty="0" smtClean="0"/>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386590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solidFill>
                  <a:srgbClr val="FF0000"/>
                </a:solidFill>
              </a:rPr>
              <a:t>Parotiditis.</a:t>
            </a:r>
            <a:r>
              <a:rPr lang="es-CO" dirty="0"/>
              <a:t/>
            </a:r>
            <a:br>
              <a:rPr lang="es-CO" dirty="0"/>
            </a:br>
            <a:endParaRPr lang="es-CO" dirty="0"/>
          </a:p>
        </p:txBody>
      </p:sp>
      <p:sp>
        <p:nvSpPr>
          <p:cNvPr id="3" name="Marcador de contenido 2"/>
          <p:cNvSpPr>
            <a:spLocks noGrp="1"/>
          </p:cNvSpPr>
          <p:nvPr>
            <p:ph idx="1"/>
          </p:nvPr>
        </p:nvSpPr>
        <p:spPr/>
        <p:txBody>
          <a:bodyPr/>
          <a:lstStyle/>
          <a:p>
            <a:r>
              <a:rPr lang="es-CO" dirty="0" smtClean="0"/>
              <a:t>Definición clínica: paciente con cuadro clínico agudo caracterizado por fiebre, cefalea, vómito, edema e inflamación unilateral o bilateral de las glándulas parótidas o salivales, de duración igual o mayor a dos días, sin otra causa aparente. Caso confirmado clínicamente: paciente que cumple con el cuadro clínico descrito para parotiditis sin otra causa aparente.</a:t>
            </a:r>
          </a:p>
          <a:p>
            <a:endParaRPr lang="es-CO" dirty="0" smtClean="0"/>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819704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 </a:t>
            </a:r>
            <a:r>
              <a:rPr lang="es-CO" dirty="0" smtClean="0">
                <a:solidFill>
                  <a:srgbClr val="FF0000"/>
                </a:solidFill>
              </a:rPr>
              <a:t>Varicela.</a:t>
            </a:r>
            <a:r>
              <a:rPr lang="es-CO" dirty="0"/>
              <a:t/>
            </a:r>
            <a:br>
              <a:rPr lang="es-CO" dirty="0"/>
            </a:br>
            <a:endParaRPr lang="es-CO" dirty="0"/>
          </a:p>
        </p:txBody>
      </p:sp>
      <p:sp>
        <p:nvSpPr>
          <p:cNvPr id="3" name="Marcador de contenido 2"/>
          <p:cNvSpPr>
            <a:spLocks noGrp="1"/>
          </p:cNvSpPr>
          <p:nvPr>
            <p:ph idx="1"/>
          </p:nvPr>
        </p:nvSpPr>
        <p:spPr/>
        <p:txBody>
          <a:bodyPr>
            <a:normAutofit/>
          </a:bodyPr>
          <a:lstStyle/>
          <a:p>
            <a:r>
              <a:rPr lang="es-CO" dirty="0" smtClean="0"/>
              <a:t>Definición clínica: enfermedad vírica aguda y generalizada altamente contagiosa, de comienzo repentino, con fiebre moderada, síntomas generales mínimos y una erupción cutánea de tipo </a:t>
            </a:r>
            <a:r>
              <a:rPr lang="es-CO" dirty="0" err="1" smtClean="0"/>
              <a:t>máculo-papular</a:t>
            </a:r>
            <a:r>
              <a:rPr lang="es-CO" dirty="0" smtClean="0"/>
              <a:t> durante pocas horas y vesicular durante tres o cuatro días, que deja costras granulosas. Las vesículas son </a:t>
            </a:r>
            <a:r>
              <a:rPr lang="es-CO" dirty="0" err="1" smtClean="0"/>
              <a:t>monoloculadas</a:t>
            </a:r>
            <a:r>
              <a:rPr lang="es-CO" dirty="0" smtClean="0"/>
              <a:t> y se hunden al pincharlas. Caso confirmado clínicamente: todo caso que llena los criterios de la definición clínica, evaluado por un profesional de salud competente para hacer diagnóstico o con nexo epidemiológico con un caso confirmado.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8208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O" dirty="0" smtClean="0"/>
              <a:t>Vacuna antituberculosa (BCG)</a:t>
            </a:r>
            <a:br>
              <a:rPr lang="es-CO" dirty="0" smtClean="0"/>
            </a:br>
            <a:endParaRPr lang="es-CO" dirty="0"/>
          </a:p>
        </p:txBody>
      </p:sp>
      <p:sp>
        <p:nvSpPr>
          <p:cNvPr id="5" name="Marcador de contenido 4"/>
          <p:cNvSpPr>
            <a:spLocks noGrp="1"/>
          </p:cNvSpPr>
          <p:nvPr>
            <p:ph idx="1"/>
          </p:nvPr>
        </p:nvSpPr>
        <p:spPr/>
        <p:txBody>
          <a:bodyPr>
            <a:normAutofit/>
          </a:bodyPr>
          <a:lstStyle/>
          <a:p>
            <a:pPr algn="just"/>
            <a:r>
              <a:rPr lang="es-CO" dirty="0" smtClean="0"/>
              <a:t>El bacilo </a:t>
            </a:r>
            <a:r>
              <a:rPr lang="es-CO" dirty="0" err="1" smtClean="0"/>
              <a:t>Mycobacterium</a:t>
            </a:r>
            <a:r>
              <a:rPr lang="es-CO" dirty="0" smtClean="0"/>
              <a:t> tuberculosis, descubierto por Robert Koch en 1882, es causante de la mayoría de los casos de tuberculosis. Su transmisión es directa, de persona a persona, no tiene toxinas conocidas, lo que le permite mantenerse en </a:t>
            </a:r>
            <a:r>
              <a:rPr lang="es-CO" dirty="0" err="1" smtClean="0"/>
              <a:t>bacteriostasis</a:t>
            </a:r>
            <a:r>
              <a:rPr lang="es-CO" dirty="0" smtClean="0"/>
              <a:t> (detención del crecimiento y producción) por largos períodos en el interior de las células; es aerobio, de multiplicación lenta y con numerosos antígenos capaces de despertar una gran variedad de respuestas inmunológicas.</a:t>
            </a:r>
          </a:p>
          <a:p>
            <a:pPr algn="just"/>
            <a:r>
              <a:rPr lang="es-CO" dirty="0" smtClean="0"/>
              <a:t>Indicación: se utiliza para prevenir las formas graves extra pulmonares de la enfermedad (tuberculosis meníngea o diseminada) en la población infantil.</a:t>
            </a:r>
          </a:p>
          <a:p>
            <a:pPr algn="just"/>
            <a:endParaRPr lang="es-CO" dirty="0" smtClean="0"/>
          </a:p>
          <a:p>
            <a:endParaRPr lang="es-CO" dirty="0"/>
          </a:p>
        </p:txBody>
      </p:sp>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945806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Hepatitis B</a:t>
            </a:r>
            <a:r>
              <a:rPr lang="es-CO" dirty="0"/>
              <a:t/>
            </a:r>
            <a:br>
              <a:rPr lang="es-CO" dirty="0"/>
            </a:br>
            <a:endParaRPr lang="es-CO" dirty="0"/>
          </a:p>
        </p:txBody>
      </p:sp>
      <p:sp>
        <p:nvSpPr>
          <p:cNvPr id="3" name="Marcador de contenido 2"/>
          <p:cNvSpPr>
            <a:spLocks noGrp="1"/>
          </p:cNvSpPr>
          <p:nvPr>
            <p:ph idx="1"/>
          </p:nvPr>
        </p:nvSpPr>
        <p:spPr/>
        <p:txBody>
          <a:bodyPr>
            <a:normAutofit fontScale="62500" lnSpcReduction="20000"/>
          </a:bodyPr>
          <a:lstStyle/>
          <a:p>
            <a:r>
              <a:rPr lang="es-CO" dirty="0" smtClean="0"/>
              <a:t>Caso confirmado por laboratorio</a:t>
            </a:r>
          </a:p>
          <a:p>
            <a:r>
              <a:rPr lang="es-CO" dirty="0" smtClean="0"/>
              <a:t>•	Caso de hepatitis B a confirmar: paciente con 24 meses o más de vida que posea una prueba para detección en sangre o tejido de antígeno de superficie (</a:t>
            </a:r>
            <a:r>
              <a:rPr lang="es-CO" dirty="0" err="1" smtClean="0"/>
              <a:t>HBsAg</a:t>
            </a:r>
            <a:r>
              <a:rPr lang="es-CO" dirty="0" smtClean="0"/>
              <a:t>) positiva/reactiva, con o sin síntomas asociados, y a quien no se le haya realizado de forma simultánea la detección en sangre o tejido de los anticuerpos contra el antígeno </a:t>
            </a:r>
            <a:r>
              <a:rPr lang="es-CO" dirty="0" err="1" smtClean="0"/>
              <a:t>core</a:t>
            </a:r>
            <a:r>
              <a:rPr lang="es-CO" dirty="0" smtClean="0"/>
              <a:t> (</a:t>
            </a:r>
            <a:r>
              <a:rPr lang="es-CO" dirty="0" err="1" smtClean="0"/>
              <a:t>antiHBc</a:t>
            </a:r>
            <a:r>
              <a:rPr lang="es-CO" dirty="0" smtClean="0"/>
              <a:t> </a:t>
            </a:r>
            <a:r>
              <a:rPr lang="es-CO" dirty="0" err="1" smtClean="0"/>
              <a:t>IgM</a:t>
            </a:r>
            <a:r>
              <a:rPr lang="es-CO" dirty="0" smtClean="0"/>
              <a:t> o </a:t>
            </a:r>
            <a:r>
              <a:rPr lang="es-CO" dirty="0" err="1" smtClean="0"/>
              <a:t>antiHBc</a:t>
            </a:r>
            <a:r>
              <a:rPr lang="es-CO" dirty="0" smtClean="0"/>
              <a:t> total), necesarios para la confirmación de la infección y la identificación de la fase de la enfermedad.</a:t>
            </a:r>
          </a:p>
          <a:p>
            <a:r>
              <a:rPr lang="es-CO" dirty="0" smtClean="0"/>
              <a:t>•	Caso de hepatitis B Aguda: paciente con 24 meses o más de vida que posea una prueba para detección de antígeno de superficie (</a:t>
            </a:r>
            <a:r>
              <a:rPr lang="es-CO" dirty="0" err="1" smtClean="0"/>
              <a:t>HBsAg</a:t>
            </a:r>
            <a:r>
              <a:rPr lang="es-CO" dirty="0" smtClean="0"/>
              <a:t>) positiva/reactiva o histopatología compatible con infección por el VHB, asociada a un prueba de detección de anticuerpo contra el antígeno </a:t>
            </a:r>
            <a:r>
              <a:rPr lang="es-CO" dirty="0" err="1" smtClean="0"/>
              <a:t>core</a:t>
            </a:r>
            <a:r>
              <a:rPr lang="es-CO" dirty="0" smtClean="0"/>
              <a:t> del tipo </a:t>
            </a:r>
            <a:r>
              <a:rPr lang="es-CO" dirty="0" err="1" smtClean="0"/>
              <a:t>IgM</a:t>
            </a:r>
            <a:r>
              <a:rPr lang="es-CO" dirty="0" smtClean="0"/>
              <a:t> (</a:t>
            </a:r>
            <a:r>
              <a:rPr lang="es-CO" dirty="0" err="1" smtClean="0"/>
              <a:t>antiHBc</a:t>
            </a:r>
            <a:r>
              <a:rPr lang="es-CO" dirty="0" smtClean="0"/>
              <a:t> </a:t>
            </a:r>
            <a:r>
              <a:rPr lang="es-CO" dirty="0" err="1" smtClean="0"/>
              <a:t>IgM</a:t>
            </a:r>
            <a:r>
              <a:rPr lang="es-CO" dirty="0" smtClean="0"/>
              <a:t>) positiva/reactiva, y que cumple por lo menos con uno de los siguientes criterios: malestar general, dolores musculares, articulares, astenia, </a:t>
            </a:r>
            <a:r>
              <a:rPr lang="es-CO" dirty="0" err="1" smtClean="0"/>
              <a:t>hiporexia</a:t>
            </a:r>
            <a:r>
              <a:rPr lang="es-CO" dirty="0" smtClean="0"/>
              <a:t>, náusea, vómito, coluria, con ictericia o elevación de </a:t>
            </a:r>
            <a:r>
              <a:rPr lang="es-CO" dirty="0" err="1" smtClean="0"/>
              <a:t>alanino-aminotransferasas</a:t>
            </a:r>
            <a:r>
              <a:rPr lang="es-CO" dirty="0" smtClean="0"/>
              <a:t>.</a:t>
            </a:r>
          </a:p>
          <a:p>
            <a:r>
              <a:rPr lang="es-CO" dirty="0" smtClean="0"/>
              <a:t>•	Caso de hepatitis B Crónica: paciente con 24 meses o más de vida que posea una prueba para detección de antígeno de superficie (</a:t>
            </a:r>
            <a:r>
              <a:rPr lang="es-CO" dirty="0" err="1" smtClean="0"/>
              <a:t>HBsAg</a:t>
            </a:r>
            <a:r>
              <a:rPr lang="es-CO" dirty="0" smtClean="0"/>
              <a:t>) positiva/reactiva o histopatología compatible con infección por el VHB, y que cumpla por lo menos uno de los siguientes criterios: antígeno de superficie (</a:t>
            </a:r>
            <a:r>
              <a:rPr lang="es-CO" dirty="0" err="1" smtClean="0"/>
              <a:t>HBsAg</a:t>
            </a:r>
            <a:r>
              <a:rPr lang="es-CO" dirty="0" smtClean="0"/>
              <a:t>) positivo en dos oportunidades separadas por un intervalo mínimo de 6 meses, anticuerpo contra el antígeno </a:t>
            </a:r>
            <a:r>
              <a:rPr lang="es-CO" dirty="0" err="1" smtClean="0"/>
              <a:t>core</a:t>
            </a:r>
            <a:r>
              <a:rPr lang="es-CO" dirty="0" smtClean="0"/>
              <a:t> total positivo (</a:t>
            </a:r>
            <a:r>
              <a:rPr lang="es-CO" dirty="0" err="1" smtClean="0"/>
              <a:t>antiHBc</a:t>
            </a:r>
            <a:r>
              <a:rPr lang="es-CO" dirty="0" smtClean="0"/>
              <a:t> total) y anticuerpo </a:t>
            </a:r>
            <a:r>
              <a:rPr lang="es-CO" dirty="0" err="1" smtClean="0"/>
              <a:t>IgM</a:t>
            </a:r>
            <a:r>
              <a:rPr lang="es-CO" dirty="0" smtClean="0"/>
              <a:t> contra antígeno </a:t>
            </a:r>
            <a:r>
              <a:rPr lang="es-CO" dirty="0" err="1" smtClean="0"/>
              <a:t>core</a:t>
            </a:r>
            <a:r>
              <a:rPr lang="es-CO" dirty="0" smtClean="0"/>
              <a:t> (</a:t>
            </a:r>
            <a:r>
              <a:rPr lang="es-CO" dirty="0" err="1" smtClean="0"/>
              <a:t>antiHBc</a:t>
            </a:r>
            <a:r>
              <a:rPr lang="es-CO" dirty="0" smtClean="0"/>
              <a:t> </a:t>
            </a:r>
            <a:r>
              <a:rPr lang="es-CO" dirty="0" err="1" smtClean="0"/>
              <a:t>IgM</a:t>
            </a:r>
            <a:r>
              <a:rPr lang="es-CO" dirty="0" smtClean="0"/>
              <a:t>) negativo.</a:t>
            </a:r>
          </a:p>
          <a:p>
            <a:r>
              <a:rPr lang="es-CO" dirty="0" smtClean="0"/>
              <a:t>•	Caso de hepatitis B por transmisión materno-infantil: paciente menor de 24 meses de edad, con resultado serológico para detección de </a:t>
            </a:r>
            <a:r>
              <a:rPr lang="es-CO" dirty="0" err="1" smtClean="0"/>
              <a:t>HBsAg</a:t>
            </a:r>
            <a:r>
              <a:rPr lang="es-CO" dirty="0" smtClean="0"/>
              <a:t> positivo, nacido de una madre con una prueba de detección para </a:t>
            </a:r>
            <a:r>
              <a:rPr lang="es-CO" dirty="0" err="1" smtClean="0"/>
              <a:t>HBsAg</a:t>
            </a:r>
            <a:r>
              <a:rPr lang="es-CO" dirty="0" smtClean="0"/>
              <a:t> positiva.</a:t>
            </a:r>
          </a:p>
          <a:p>
            <a:r>
              <a:rPr lang="es-CO" dirty="0" smtClean="0"/>
              <a:t>•	Caso de </a:t>
            </a:r>
            <a:r>
              <a:rPr lang="es-CO" dirty="0" err="1" smtClean="0"/>
              <a:t>co</a:t>
            </a:r>
            <a:r>
              <a:rPr lang="es-CO" dirty="0" smtClean="0"/>
              <a:t>-infección/supra-infección hepatitis B-Delta: paciente que cumpla con algunas de las definiciones de caso para hepatitis B ya descritas, y que adicionalmente presente una prueba para detección de anticuerpos contra el antígeno Delta (</a:t>
            </a:r>
            <a:r>
              <a:rPr lang="es-CO" dirty="0" err="1" smtClean="0"/>
              <a:t>antiVHD</a:t>
            </a:r>
            <a:r>
              <a:rPr lang="es-CO" dirty="0" smtClean="0"/>
              <a:t>) positiva/reactiva en sangre o tejido.</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712186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Hepatitis A</a:t>
            </a:r>
            <a:r>
              <a:rPr lang="es-CO" dirty="0"/>
              <a:t/>
            </a:r>
            <a:br>
              <a:rPr lang="es-CO" dirty="0"/>
            </a:br>
            <a:endParaRPr lang="es-CO" dirty="0"/>
          </a:p>
        </p:txBody>
      </p:sp>
      <p:sp>
        <p:nvSpPr>
          <p:cNvPr id="3" name="Marcador de contenido 2"/>
          <p:cNvSpPr>
            <a:spLocks noGrp="1"/>
          </p:cNvSpPr>
          <p:nvPr>
            <p:ph idx="1"/>
          </p:nvPr>
        </p:nvSpPr>
        <p:spPr/>
        <p:txBody>
          <a:bodyPr>
            <a:normAutofit fontScale="92500" lnSpcReduction="20000"/>
          </a:bodyPr>
          <a:lstStyle/>
          <a:p>
            <a:r>
              <a:rPr lang="es-CO" dirty="0" smtClean="0"/>
              <a:t>Caso confirmado por clínica: paciente con anorexia, náusea, elevación de </a:t>
            </a:r>
            <a:r>
              <a:rPr lang="es-CO" dirty="0" err="1" smtClean="0"/>
              <a:t>aminotransferasas</a:t>
            </a:r>
            <a:r>
              <a:rPr lang="es-CO" dirty="0" smtClean="0"/>
              <a:t> a más de 2,5 veces el valor normal y aumento de </a:t>
            </a:r>
            <a:r>
              <a:rPr lang="es-CO" dirty="0" err="1" smtClean="0"/>
              <a:t>urobilinógeno</a:t>
            </a:r>
            <a:r>
              <a:rPr lang="es-CO" dirty="0" smtClean="0"/>
              <a:t> en orina, no atribuible a otras causas, acompañado o no de fiebre, malestar general, ictericia, coluria, acolia o dolor en hipocondrio derecho, en el cual el médico tratante hace impresión diagnóstica de hepatitis A. Caso confirmado por laboratorio: caso confirmado por clínica y que presenta </a:t>
            </a:r>
            <a:r>
              <a:rPr lang="es-CO" dirty="0" err="1" smtClean="0"/>
              <a:t>IgM</a:t>
            </a:r>
            <a:r>
              <a:rPr lang="es-CO" dirty="0" smtClean="0"/>
              <a:t> </a:t>
            </a:r>
            <a:r>
              <a:rPr lang="es-CO" dirty="0" err="1" smtClean="0"/>
              <a:t>antiVHA</a:t>
            </a:r>
            <a:r>
              <a:rPr lang="es-CO" dirty="0" smtClean="0"/>
              <a:t> positivo. Caso confirmado por nexo epidemiológico: persona con anorexia y náuseas acompañadas o no de fiebre, malestar general, ictericia, coluria, acolia o dolor en hipocondrio derecho y antecedente de contacto con fuente común contaminada (agua para consumo humano), o persona con diagnóstico confirmado por clínica o por laboratorio, en los últimos 50 días previos al inicio de los síntomas. Brote HA: episodio en el cual dos o más personas presentan sintomatología similar (caso confirmado por clínica), contacto con fuente común contaminada (agua para consumo humano), y donde la evidencia epidemiológica o los resultados de laboratorio implican la presencia del virus.</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662431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Meningitis </a:t>
            </a:r>
            <a:r>
              <a:rPr lang="es-CO" dirty="0" smtClean="0">
                <a:solidFill>
                  <a:srgbClr val="FF0000"/>
                </a:solidFill>
              </a:rPr>
              <a:t>bacteriana.</a:t>
            </a:r>
            <a:r>
              <a:rPr lang="es-CO" dirty="0"/>
              <a:t/>
            </a:r>
            <a:br>
              <a:rPr lang="es-CO" dirty="0"/>
            </a:br>
            <a:endParaRPr lang="es-CO" dirty="0"/>
          </a:p>
        </p:txBody>
      </p:sp>
      <p:sp>
        <p:nvSpPr>
          <p:cNvPr id="3" name="Marcador de contenido 2"/>
          <p:cNvSpPr>
            <a:spLocks noGrp="1"/>
          </p:cNvSpPr>
          <p:nvPr>
            <p:ph idx="1"/>
          </p:nvPr>
        </p:nvSpPr>
        <p:spPr/>
        <p:txBody>
          <a:bodyPr/>
          <a:lstStyle/>
          <a:p>
            <a:r>
              <a:rPr lang="es-CO" dirty="0" smtClean="0"/>
              <a:t>Caso probable: todo paciente que presente enfermedad de inicio súbito con fiebre (mayor de 38° C) y al menos uno de los siguientes síntomas o signos: rigidez de nuca, alteraciones de conciencia, señales de irritación meníngea, acompañado o no de </a:t>
            </a:r>
            <a:r>
              <a:rPr lang="es-CO" dirty="0" err="1" smtClean="0"/>
              <a:t>rash</a:t>
            </a:r>
            <a:r>
              <a:rPr lang="es-CO" dirty="0" smtClean="0"/>
              <a:t> </a:t>
            </a:r>
            <a:r>
              <a:rPr lang="es-CO" dirty="0" err="1" smtClean="0"/>
              <a:t>purpúrico</a:t>
            </a:r>
            <a:r>
              <a:rPr lang="es-CO" dirty="0" smtClean="0"/>
              <a:t> o petequial (meningococo). En menores de un año, abombamiento de la fontanela.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393679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solidFill>
                  <a:srgbClr val="FF0000"/>
                </a:solidFill>
              </a:rPr>
              <a:t>Infección Respiratoria Aguda </a:t>
            </a:r>
            <a:r>
              <a:rPr lang="es-CO" dirty="0"/>
              <a:t/>
            </a:r>
            <a:br>
              <a:rPr lang="es-CO" dirty="0"/>
            </a:br>
            <a:endParaRPr lang="es-CO" dirty="0"/>
          </a:p>
        </p:txBody>
      </p:sp>
      <p:sp>
        <p:nvSpPr>
          <p:cNvPr id="3" name="Marcador de contenido 2"/>
          <p:cNvSpPr>
            <a:spLocks noGrp="1"/>
          </p:cNvSpPr>
          <p:nvPr>
            <p:ph idx="1"/>
          </p:nvPr>
        </p:nvSpPr>
        <p:spPr/>
        <p:txBody>
          <a:bodyPr/>
          <a:lstStyle/>
          <a:p>
            <a:r>
              <a:rPr lang="es-CO" dirty="0" smtClean="0"/>
              <a:t>Caso probable de ESI: persona que presenta signos y síntomas de IRA con manifestaciones clínicas leves con fiebre ≥ 38° C y tos, de no más de siete días de evolución. Caso probable de IRAG: persona con infección respiratoria aguda que puede tener origen viral y/o bacteriano y que para su manejo requiere tratamiento intrahospitalario, el cuadro clínico incluye instauración inferior a 14 días con antecedentes de fiebre, tos y  dificultad respiratoria.</a:t>
            </a:r>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950774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 </a:t>
            </a:r>
            <a:r>
              <a:rPr lang="es-CO" dirty="0">
                <a:solidFill>
                  <a:srgbClr val="FF0000"/>
                </a:solidFill>
              </a:rPr>
              <a:t>Rotavirus</a:t>
            </a:r>
          </a:p>
        </p:txBody>
      </p:sp>
      <p:sp>
        <p:nvSpPr>
          <p:cNvPr id="3" name="Marcador de contenido 2"/>
          <p:cNvSpPr>
            <a:spLocks noGrp="1"/>
          </p:cNvSpPr>
          <p:nvPr>
            <p:ph idx="1"/>
          </p:nvPr>
        </p:nvSpPr>
        <p:spPr/>
        <p:txBody>
          <a:bodyPr>
            <a:normAutofit fontScale="85000" lnSpcReduction="10000"/>
          </a:bodyPr>
          <a:lstStyle/>
          <a:p>
            <a:r>
              <a:rPr lang="es-CO" dirty="0" smtClean="0"/>
              <a:t>.</a:t>
            </a:r>
          </a:p>
          <a:p>
            <a:r>
              <a:rPr lang="es-CO" dirty="0" smtClean="0"/>
              <a:t>Caso sospechoso: todo niño o niña con edad menor de 5 años hospitalizado por diarrea aguda. Se define como:</a:t>
            </a:r>
          </a:p>
          <a:p>
            <a:r>
              <a:rPr lang="es-CO" dirty="0" smtClean="0"/>
              <a:t>•	Niño menor de 5 años: todo niño o niña de cero a cuatro años, 11 meses y 29 días de edad.</a:t>
            </a:r>
          </a:p>
          <a:p>
            <a:r>
              <a:rPr lang="es-CO" dirty="0" smtClean="0"/>
              <a:t>•	Hospitalizado: el niño o niña ingresado a la sala de rehidratación o a la sala de hospitalización. En los hospitales donde no existe una sala de rehidratación, se considera hospitalizado todo niño o niña que reciba rehidratación oral en el ambiente hospitalario, aunque no sea ingresado en la sala de hospitalización.</a:t>
            </a:r>
          </a:p>
          <a:p>
            <a:r>
              <a:rPr lang="es-CO" dirty="0" smtClean="0"/>
              <a:t>•	Diarrea aguda: tres o más evacuaciones anormalmente líquidas o semilíquidas en las últimas 24 horas, con hasta 14 días de duración. Puede estar acompañada de moco o sangre y el paciente puede presentar algún grado de deshidratación. Caso confirmado: caso sospechoso que tiene una muestra de heces oportuna cuyo resultado de laboratorio es positivo para rotavirus. En brotes, se confirman aquellos en los que se establezca el nexo epidemiológico con un caso confirmado.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826582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2413790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3291"/>
            <a:ext cx="10515600" cy="1205345"/>
          </a:xfrm>
        </p:spPr>
        <p:txBody>
          <a:bodyPr>
            <a:normAutofit fontScale="90000"/>
          </a:bodyPr>
          <a:lstStyle/>
          <a:p>
            <a:r>
              <a:rPr lang="es-CO" dirty="0" smtClean="0"/>
              <a:t> </a:t>
            </a:r>
            <a:r>
              <a:rPr lang="es-CO" dirty="0" smtClean="0">
                <a:solidFill>
                  <a:srgbClr val="FF0000"/>
                </a:solidFill>
              </a:rPr>
              <a:t>Vacunas no incluidas en el Programa Ampliado de Inmunizaciones (No PAI)</a:t>
            </a:r>
            <a:r>
              <a:rPr lang="es-CO" dirty="0" smtClean="0"/>
              <a:t/>
            </a:r>
            <a:br>
              <a:rPr lang="es-CO" dirty="0" smtClean="0"/>
            </a:br>
            <a:endParaRPr lang="es-CO" dirty="0"/>
          </a:p>
        </p:txBody>
      </p:sp>
      <p:sp>
        <p:nvSpPr>
          <p:cNvPr id="3" name="Marcador de contenido 2"/>
          <p:cNvSpPr>
            <a:spLocks noGrp="1"/>
          </p:cNvSpPr>
          <p:nvPr>
            <p:ph idx="1"/>
          </p:nvPr>
        </p:nvSpPr>
        <p:spPr/>
        <p:txBody>
          <a:bodyPr>
            <a:normAutofit fontScale="92500" lnSpcReduction="20000"/>
          </a:bodyPr>
          <a:lstStyle/>
          <a:p>
            <a:endParaRPr lang="es-CO" dirty="0" smtClean="0"/>
          </a:p>
          <a:p>
            <a:r>
              <a:rPr lang="es-CO" dirty="0" smtClean="0"/>
              <a:t> Vacuna contra el neumococo polisacárido 23 </a:t>
            </a:r>
            <a:r>
              <a:rPr lang="es-CO" dirty="0" err="1" smtClean="0"/>
              <a:t>valente</a:t>
            </a:r>
            <a:r>
              <a:rPr lang="es-CO" dirty="0" smtClean="0"/>
              <a:t> (VPPS23)</a:t>
            </a:r>
          </a:p>
          <a:p>
            <a:r>
              <a:rPr lang="es-CO" dirty="0" smtClean="0"/>
              <a:t>Vacuna contra el meningococo</a:t>
            </a:r>
          </a:p>
          <a:p>
            <a:r>
              <a:rPr lang="es-CO" dirty="0" smtClean="0"/>
              <a:t> Vacuna contra la fiebre tifoidea y paratifoidea</a:t>
            </a:r>
          </a:p>
          <a:p>
            <a:r>
              <a:rPr lang="es-CO" dirty="0" smtClean="0"/>
              <a:t>Vacuna contra el cólera.</a:t>
            </a:r>
          </a:p>
          <a:p>
            <a:r>
              <a:rPr lang="es-CO" dirty="0" smtClean="0"/>
              <a:t> Inmunoglobulina antitetánica humana (IGT)</a:t>
            </a:r>
          </a:p>
          <a:p>
            <a:r>
              <a:rPr lang="es-CO" dirty="0" smtClean="0"/>
              <a:t> Inmunoglobulina antirrábica humana (IGR)</a:t>
            </a:r>
          </a:p>
          <a:p>
            <a:r>
              <a:rPr lang="es-CO" dirty="0" smtClean="0"/>
              <a:t>Inmunoglobulina antidiftérica humana</a:t>
            </a:r>
          </a:p>
          <a:p>
            <a:r>
              <a:rPr lang="es-CO" dirty="0" smtClean="0"/>
              <a:t> Inmunoglobulina contra la hepatitis B (IGHB)</a:t>
            </a:r>
          </a:p>
          <a:p>
            <a:r>
              <a:rPr lang="es-CO" dirty="0" smtClean="0"/>
              <a:t>Inmunoglobulina contra la hepatitis A</a:t>
            </a:r>
          </a:p>
          <a:p>
            <a:r>
              <a:rPr lang="es-CO" dirty="0" smtClean="0"/>
              <a:t> Sueros </a:t>
            </a:r>
            <a:r>
              <a:rPr lang="es-CO" dirty="0" err="1" smtClean="0"/>
              <a:t>heterólogos</a:t>
            </a:r>
            <a:r>
              <a:rPr lang="es-CO" dirty="0" smtClean="0"/>
              <a:t> o antitoxina</a:t>
            </a:r>
          </a:p>
          <a:p>
            <a:endParaRPr lang="es-CO" dirty="0" smtClean="0"/>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81311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90133" y="654756"/>
            <a:ext cx="9392356" cy="5365043"/>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38183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Vacuna contra la polio</a:t>
            </a:r>
            <a:br>
              <a:rPr lang="es-CO" dirty="0" smtClean="0"/>
            </a:br>
            <a:endParaRPr lang="es-CO" dirty="0"/>
          </a:p>
        </p:txBody>
      </p:sp>
      <p:sp>
        <p:nvSpPr>
          <p:cNvPr id="3" name="Marcador de contenido 2"/>
          <p:cNvSpPr>
            <a:spLocks noGrp="1"/>
          </p:cNvSpPr>
          <p:nvPr>
            <p:ph idx="1"/>
          </p:nvPr>
        </p:nvSpPr>
        <p:spPr/>
        <p:txBody>
          <a:bodyPr>
            <a:normAutofit/>
          </a:bodyPr>
          <a:lstStyle/>
          <a:p>
            <a:pPr algn="just"/>
            <a:r>
              <a:rPr lang="es-CO" dirty="0" smtClean="0"/>
              <a:t>La poliomielitis fue descrita en 1789 por Michael </a:t>
            </a:r>
            <a:r>
              <a:rPr lang="es-CO" dirty="0" err="1" smtClean="0"/>
              <a:t>Underwood</a:t>
            </a:r>
            <a:r>
              <a:rPr lang="es-CO" dirty="0" smtClean="0"/>
              <a:t> y fue la principal causa de discapacidad permanente antes que se dispusiera de una vacuna. Es una infección aguda causada por uno de los tres serotipos de polio virus, que se replica inicialmente en el tracto gastrointestinal y ocasionalmente en las neuronas del asta anterior de la médula espinal, lo que produce destrucción celular y parálisis flácida de los músculos inervados por dichas neuronas. Las células del tronco cerebral pueden ser afectadas, lo que ocasiona dificultad respiratoria.</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749132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1400" y="920398"/>
            <a:ext cx="5912556" cy="5581650"/>
          </a:xfrm>
          <a:prstGeom prst="rect">
            <a:avLst/>
          </a:prstGeom>
        </p:spPr>
      </p:pic>
      <p:pic>
        <p:nvPicPr>
          <p:cNvPr id="5" name="Imagen 4"/>
          <p:cNvPicPr>
            <a:picLocks noChangeAspect="1"/>
          </p:cNvPicPr>
          <p:nvPr/>
        </p:nvPicPr>
        <p:blipFill>
          <a:blip r:embed="rId3"/>
          <a:stretch>
            <a:fillRect/>
          </a:stretch>
        </p:blipFill>
        <p:spPr>
          <a:xfrm>
            <a:off x="7113764" y="1241777"/>
            <a:ext cx="4286250" cy="4820355"/>
          </a:xfrm>
          <a:prstGeom prst="rect">
            <a:avLst/>
          </a:prstGeom>
        </p:spPr>
      </p:pic>
      <p:sp>
        <p:nvSpPr>
          <p:cNvPr id="2" name="Marcador de pie de página 1"/>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167058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 Vacuna contra difteria, tos ferina y tétanos (DPT)</a:t>
            </a:r>
            <a:br>
              <a:rPr lang="es-CO" dirty="0" smtClean="0"/>
            </a:br>
            <a:endParaRPr lang="es-CO" dirty="0"/>
          </a:p>
        </p:txBody>
      </p:sp>
      <p:sp>
        <p:nvSpPr>
          <p:cNvPr id="3" name="Marcador de contenido 2"/>
          <p:cNvSpPr>
            <a:spLocks noGrp="1"/>
          </p:cNvSpPr>
          <p:nvPr>
            <p:ph idx="1"/>
          </p:nvPr>
        </p:nvSpPr>
        <p:spPr/>
        <p:txBody>
          <a:bodyPr>
            <a:normAutofit/>
          </a:bodyPr>
          <a:lstStyle/>
          <a:p>
            <a:pPr algn="just"/>
            <a:r>
              <a:rPr lang="es-CO" dirty="0" smtClean="0"/>
              <a:t>• Enfermedad respiratoria aguda grave, de vías superiores, causada por una toxina que produce la bacteria </a:t>
            </a:r>
            <a:r>
              <a:rPr lang="es-CO" dirty="0" err="1" smtClean="0"/>
              <a:t>Corynebacterium</a:t>
            </a:r>
            <a:r>
              <a:rPr lang="es-CO" dirty="0" smtClean="0"/>
              <a:t> </a:t>
            </a:r>
            <a:r>
              <a:rPr lang="es-CO" dirty="0" err="1" smtClean="0"/>
              <a:t>diphtheriae</a:t>
            </a:r>
            <a:r>
              <a:rPr lang="es-CO" dirty="0" smtClean="0"/>
              <a:t>, descrito por </a:t>
            </a:r>
            <a:r>
              <a:rPr lang="es-CO" dirty="0" err="1" smtClean="0"/>
              <a:t>Klebs</a:t>
            </a:r>
            <a:r>
              <a:rPr lang="es-CO" dirty="0" smtClean="0"/>
              <a:t> y </a:t>
            </a:r>
            <a:r>
              <a:rPr lang="es-CO" dirty="0" err="1" smtClean="0"/>
              <a:t>Loeffler</a:t>
            </a:r>
            <a:r>
              <a:rPr lang="es-CO" dirty="0" smtClean="0"/>
              <a:t> en 1883. Causa un recubrimiento espeso en la parte posterior de la nariz o la garganta que dificulta respirar o tragar.</a:t>
            </a:r>
          </a:p>
          <a:p>
            <a:pPr algn="just"/>
            <a:r>
              <a:rPr lang="es-CO" dirty="0" smtClean="0"/>
              <a:t>• Inicio insidioso con dolor de garganta, fiebre leve (de 38,3° C o menos) y escalofríos. </a:t>
            </a:r>
          </a:p>
          <a:p>
            <a:pPr algn="just"/>
            <a:r>
              <a:rPr lang="es-CO" dirty="0" smtClean="0"/>
              <a:t>• Puede ser mortal por la dificultad respiratoria generada por la obstrucción (</a:t>
            </a:r>
            <a:r>
              <a:rPr lang="es-CO" dirty="0" err="1" smtClean="0"/>
              <a:t>croup</a:t>
            </a:r>
            <a:r>
              <a:rPr lang="es-CO" dirty="0" smtClean="0"/>
              <a:t>), miocarditis, endocarditis o complicaciones neurológicas. </a:t>
            </a:r>
          </a:p>
          <a:p>
            <a:pPr algn="just"/>
            <a:r>
              <a:rPr lang="es-CO" dirty="0" smtClean="0"/>
              <a:t>• Antes de la vacuna, era una causa frecuente de mortalidad infantil, que se vuelve a presentar con la disminución de las coberturas de vacunación. </a:t>
            </a:r>
          </a:p>
          <a:p>
            <a:endParaRPr lang="es-CO" dirty="0"/>
          </a:p>
        </p:txBody>
      </p:sp>
      <p:sp>
        <p:nvSpPr>
          <p:cNvPr id="4" name="Marcador de pie de página 3"/>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3715665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88356" y="1016000"/>
            <a:ext cx="6129865" cy="5091289"/>
          </a:xfrm>
          <a:prstGeom prst="rect">
            <a:avLst/>
          </a:prstGeom>
        </p:spPr>
      </p:pic>
      <p:sp>
        <p:nvSpPr>
          <p:cNvPr id="3" name="Marcador de pie de página 2"/>
          <p:cNvSpPr>
            <a:spLocks noGrp="1"/>
          </p:cNvSpPr>
          <p:nvPr>
            <p:ph type="ftr" sz="quarter" idx="11"/>
          </p:nvPr>
        </p:nvSpPr>
        <p:spPr/>
        <p:txBody>
          <a:bodyPr/>
          <a:lstStyle/>
          <a:p>
            <a:r>
              <a:rPr lang="es-CO" smtClean="0"/>
              <a:t>Asdrubal Luis Alzate Ramirez.  Coordinador programas de Promoción y Prevención. </a:t>
            </a:r>
            <a:endParaRPr lang="es-CO"/>
          </a:p>
        </p:txBody>
      </p:sp>
    </p:spTree>
    <p:extLst>
      <p:ext uri="{BB962C8B-B14F-4D97-AF65-F5344CB8AC3E}">
        <p14:creationId xmlns:p14="http://schemas.microsoft.com/office/powerpoint/2010/main" val="91067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207</TotalTime>
  <Words>3753</Words>
  <Application>Microsoft Office PowerPoint</Application>
  <PresentationFormat>Panorámica</PresentationFormat>
  <Paragraphs>150</Paragraphs>
  <Slides>46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Arial</vt:lpstr>
      <vt:lpstr>Calibri</vt:lpstr>
      <vt:lpstr>Century Gothic</vt:lpstr>
      <vt:lpstr>Wingdings 3</vt:lpstr>
      <vt:lpstr>Espiral</vt:lpstr>
      <vt:lpstr>Presentación de PowerPoint</vt:lpstr>
      <vt:lpstr> Vacunas incluidas en el Programa Ampliado de Inmunizaciones (PAI) </vt:lpstr>
      <vt:lpstr>Presentación de PowerPoint</vt:lpstr>
      <vt:lpstr>Vacuna antituberculosa (BCG) </vt:lpstr>
      <vt:lpstr>Presentación de PowerPoint</vt:lpstr>
      <vt:lpstr>Vacuna contra la polio </vt:lpstr>
      <vt:lpstr>Presentación de PowerPoint</vt:lpstr>
      <vt:lpstr> Vacuna contra difteria, tos ferina y tétanos (DPT) </vt:lpstr>
      <vt:lpstr>Presentación de PowerPoint</vt:lpstr>
      <vt:lpstr> Vacuna contra la hepatitis B </vt:lpstr>
      <vt:lpstr>Presentación de PowerPoint</vt:lpstr>
      <vt:lpstr>Presentación de PowerPoint</vt:lpstr>
      <vt:lpstr>Vacuna contra el Haemophilus influenzae tipo b (Hib) </vt:lpstr>
      <vt:lpstr>Vacuna contra el Rotavirus </vt:lpstr>
      <vt:lpstr>Presentación de PowerPoint</vt:lpstr>
      <vt:lpstr>   Vacuna contra el neumococo conjugada </vt:lpstr>
      <vt:lpstr>Presentación de PowerPoint</vt:lpstr>
      <vt:lpstr>Vacuna contra la influenza estacional </vt:lpstr>
      <vt:lpstr>   Vacuna contra el sarampión, la rubéola y la parotiditis (SRP) (conocida también como triple viral) </vt:lpstr>
      <vt:lpstr>Presentación de PowerPoint</vt:lpstr>
      <vt:lpstr>Presentación de PowerPoint</vt:lpstr>
      <vt:lpstr>Presentación de PowerPoint</vt:lpstr>
      <vt:lpstr>Presentación de PowerPoint</vt:lpstr>
      <vt:lpstr>Presentación de PowerPoint</vt:lpstr>
      <vt:lpstr> Vacuna contra la fiebre amarilla </vt:lpstr>
      <vt:lpstr>Presentación de PowerPoint</vt:lpstr>
      <vt:lpstr> Vacuna contra la hepatitis A </vt:lpstr>
      <vt:lpstr>Presentación de PowerPoint</vt:lpstr>
      <vt:lpstr> Vacuna contra el virus del papiloma humano (VPH) </vt:lpstr>
      <vt:lpstr>Presentación de PowerPoint</vt:lpstr>
      <vt:lpstr> Vacuna contra la varicela </vt:lpstr>
      <vt:lpstr>Presentación de PowerPoint</vt:lpstr>
      <vt:lpstr> Eventos a vigilar en el Programa Ampliado de Inmunizaciones (PAI) </vt:lpstr>
      <vt:lpstr> Síndrome de Rubéola Congénita </vt:lpstr>
      <vt:lpstr>Tétanos neonatal </vt:lpstr>
      <vt:lpstr> Tos ferina </vt:lpstr>
      <vt:lpstr>Tétanos accidental. </vt:lpstr>
      <vt:lpstr>Parotiditis. </vt:lpstr>
      <vt:lpstr> Varicela. </vt:lpstr>
      <vt:lpstr>Hepatitis B </vt:lpstr>
      <vt:lpstr>Hepatitis A </vt:lpstr>
      <vt:lpstr>Meningitis bacteriana. </vt:lpstr>
      <vt:lpstr>Infección Respiratoria Aguda  </vt:lpstr>
      <vt:lpstr> Rotavirus</vt:lpstr>
      <vt:lpstr>Presentación de PowerPoint</vt:lpstr>
      <vt:lpstr> Vacunas no incluidas en el Programa Ampliado de Inmunizaciones (No PAI) </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39</cp:revision>
  <dcterms:created xsi:type="dcterms:W3CDTF">2017-05-15T13:18:47Z</dcterms:created>
  <dcterms:modified xsi:type="dcterms:W3CDTF">2017-06-28T20:31:24Z</dcterms:modified>
</cp:coreProperties>
</file>